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7"/>
  </p:notesMasterIdLst>
  <p:handoutMasterIdLst>
    <p:handoutMasterId r:id="rId18"/>
  </p:handoutMasterIdLst>
  <p:sldIdLst>
    <p:sldId id="410" r:id="rId5"/>
    <p:sldId id="383" r:id="rId6"/>
    <p:sldId id="391" r:id="rId7"/>
    <p:sldId id="408" r:id="rId8"/>
    <p:sldId id="407" r:id="rId9"/>
    <p:sldId id="411" r:id="rId10"/>
    <p:sldId id="404" r:id="rId11"/>
    <p:sldId id="412" r:id="rId12"/>
    <p:sldId id="414" r:id="rId13"/>
    <p:sldId id="413" r:id="rId14"/>
    <p:sldId id="406" r:id="rId15"/>
    <p:sldId id="39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27" autoAdjust="0"/>
  </p:normalViewPr>
  <p:slideViewPr>
    <p:cSldViewPr snapToGrid="0">
      <p:cViewPr>
        <p:scale>
          <a:sx n="70" d="100"/>
          <a:sy n="70" d="100"/>
        </p:scale>
        <p:origin x="175" y="-3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9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59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ids.britannica.com/students/assembly/view/5408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383349-5CBC-F57E-C5F5-98F70D49A99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385" r="14334" b="1"/>
          <a:stretch/>
        </p:blipFill>
        <p:spPr>
          <a:xfrm>
            <a:off x="20" y="-11113"/>
            <a:ext cx="5775138" cy="6880226"/>
          </a:xfrm>
          <a:prstGeom prst="rect">
            <a:avLst/>
          </a:prstGeom>
          <a:noFill/>
        </p:spPr>
      </p:pic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11B6B7B0-B235-1973-74A0-7FC776E79D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835" y="4122821"/>
            <a:ext cx="5486400" cy="2598821"/>
          </a:xfrm>
        </p:spPr>
        <p:txBody>
          <a:bodyPr/>
          <a:lstStyle/>
          <a:p>
            <a:pPr algn="ctr"/>
            <a:r>
              <a:rPr lang="bg-BG" dirty="0"/>
              <a:t>Проект № СОА24-ДГ56-2008/09.08.2024 г. </a:t>
            </a:r>
          </a:p>
          <a:p>
            <a:pPr algn="ctr"/>
            <a:r>
              <a:rPr lang="bg-BG" dirty="0"/>
              <a:t>Тенис за начинаещи и напреднали в СУ „Св. Климент Охридски“ </a:t>
            </a:r>
          </a:p>
          <a:p>
            <a:pPr algn="ctr"/>
            <a:r>
              <a:rPr lang="bg-BG" dirty="0"/>
              <a:t>Времетраене на проекта: </a:t>
            </a:r>
          </a:p>
          <a:p>
            <a:pPr algn="ctr"/>
            <a:r>
              <a:rPr lang="bg-BG" dirty="0"/>
              <a:t>от 22.07.2024 г. – 30.11.2024 г.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38070E-50A4-0D73-5A28-AD9A87729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9833" y="430529"/>
            <a:ext cx="5486401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0186-233A-7A0E-CD41-1FBFCF7F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Ползи от практикуването на тенис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A2548-6250-11E9-1A72-90E102D830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0020" y="1965961"/>
            <a:ext cx="11932920" cy="4789164"/>
          </a:xfrm>
        </p:spPr>
        <p:txBody>
          <a:bodyPr/>
          <a:lstStyle/>
          <a:p>
            <a:pPr marL="0" indent="0" algn="just">
              <a:buNone/>
            </a:pPr>
            <a:r>
              <a:rPr lang="bg-BG" dirty="0"/>
              <a:t>Тенисът е комплексен спорт, който развива както физическите способности така и умствените качества на практикуващите го. Сред ползите можем да откроим:</a:t>
            </a:r>
          </a:p>
          <a:p>
            <a:pPr marL="457200" indent="-457200" algn="just">
              <a:buAutoNum type="arabicPeriod"/>
            </a:pPr>
            <a:r>
              <a:rPr lang="bg-BG" dirty="0"/>
              <a:t>За практикуването на тенис дори и на любителско ниво се изисква солидна физическа подготовка, тъй като по време на играта се комбинират бягане, натоварване на определени групи мускули свързани с изпълнението на различните удари. Докато при любителския тенис, най-често една тренировка е с продължителност от 1 астрономически час, то при професионалния тенис, особено при мъжките двубои, има случаи, в които мачовете са с продължителност от 5, 6 и дори повече часа;</a:t>
            </a:r>
          </a:p>
          <a:p>
            <a:pPr marL="457200" indent="-457200" algn="just">
              <a:buAutoNum type="arabicPeriod"/>
            </a:pPr>
            <a:r>
              <a:rPr lang="bg-BG" dirty="0"/>
              <a:t>Тенисът изисква комбинирането на физически усилия с извършването на умствена активност – дори и на най-ниското любителско ниво от практикуващия се изисква да обмисли накъде да насочи топката, а това се случва в рамките на стотни, дори и хилядни от секундата. При професионалните играчи се изисква тактическа подготовка за да се предприемат правилните действия за достигане до крайна победа;</a:t>
            </a:r>
          </a:p>
          <a:p>
            <a:pPr marL="457200" indent="-457200" algn="just">
              <a:buAutoNum type="arabicPeriod"/>
            </a:pPr>
            <a:r>
              <a:rPr lang="bg-BG" dirty="0"/>
              <a:t>Наред с всички ползи, тенисът подобрява и психическото здраве, тъй като по време на играта се изисква спокойствие за да може крайния резултат да бъде удоволствие, а не мъчение.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676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871D-B15E-C971-7C85-0AF173E3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 anchor="b">
            <a:normAutofit/>
          </a:bodyPr>
          <a:lstStyle/>
          <a:p>
            <a:r>
              <a:rPr lang="bg-BG" dirty="0"/>
              <a:t>Бележки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E863-4A4C-76FE-444A-083F930433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59" y="2281918"/>
            <a:ext cx="8801101" cy="3708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/>
              <a:t>Интернет източници:</a:t>
            </a:r>
          </a:p>
          <a:p>
            <a:pPr marL="0" indent="0">
              <a:buNone/>
            </a:pPr>
            <a:r>
              <a:rPr lang="bg-BG" b="1" dirty="0"/>
              <a:t>Фигури 1 и 2: </a:t>
            </a:r>
            <a:r>
              <a:rPr lang="en-US" dirty="0">
                <a:hlinkClick r:id="rId3"/>
              </a:rPr>
              <a:t>https://kids.britannica.com/students/assembly/view/54080</a:t>
            </a:r>
            <a:endParaRPr lang="bg-BG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4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11372850" cy="3291840"/>
          </a:xfrm>
        </p:spPr>
        <p:txBody>
          <a:bodyPr/>
          <a:lstStyle/>
          <a:p>
            <a:r>
              <a:rPr lang="bg-BG" dirty="0"/>
              <a:t>БЛАГОДАРЯ ЗА ВНИМАНИЕТО!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8172450" cy="1645920"/>
          </a:xfrm>
        </p:spPr>
        <p:txBody>
          <a:bodyPr/>
          <a:lstStyle/>
          <a:p>
            <a:r>
              <a:rPr lang="bg-BG" dirty="0"/>
              <a:t>доц. д-р Петър Тодоров</a:t>
            </a:r>
          </a:p>
          <a:p>
            <a:r>
              <a:rPr lang="bg-BG" dirty="0"/>
              <a:t>Софийски университет „Св. Климент Охридски“</a:t>
            </a:r>
          </a:p>
          <a:p>
            <a:r>
              <a:rPr lang="bg-BG" dirty="0"/>
              <a:t>Департамент за информация и усъвършенстване на учители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bg-BG" dirty="0"/>
              <a:t>Целева група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4" y="2281238"/>
            <a:ext cx="11087736" cy="3709987"/>
          </a:xfrm>
        </p:spPr>
        <p:txBody>
          <a:bodyPr tIns="457200">
            <a:noAutofit/>
          </a:bodyPr>
          <a:lstStyle/>
          <a:p>
            <a:pPr algn="just"/>
            <a:r>
              <a:rPr lang="bg-BG" sz="2800" dirty="0"/>
              <a:t>Преподаватели и служители в Департамента за информация и усъвършенстване на учители към Софийски университет „Св. Климент Охридски“</a:t>
            </a:r>
            <a:endParaRPr lang="en-US" sz="2800" dirty="0"/>
          </a:p>
          <a:p>
            <a:r>
              <a:rPr lang="bg-BG" sz="2800" dirty="0"/>
              <a:t>Студенти от СУ „Св. Климент Охридски“</a:t>
            </a:r>
            <a:endParaRPr lang="en-US" sz="2800" dirty="0"/>
          </a:p>
          <a:p>
            <a:r>
              <a:rPr lang="bg-BG" sz="2800" dirty="0"/>
              <a:t>Учители, които се обучават в Департамента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659125"/>
          </a:xfrm>
        </p:spPr>
        <p:txBody>
          <a:bodyPr/>
          <a:lstStyle/>
          <a:p>
            <a:r>
              <a:rPr lang="bg-BG" dirty="0"/>
              <a:t>Кратка информация за спорта тенис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60" y="762001"/>
            <a:ext cx="10873740" cy="5993124"/>
          </a:xfrm>
        </p:spPr>
        <p:txBody>
          <a:bodyPr>
            <a:normAutofit/>
          </a:bodyPr>
          <a:lstStyle/>
          <a:p>
            <a:pPr algn="just"/>
            <a:r>
              <a:rPr lang="bg-BG" b="1" dirty="0"/>
              <a:t>Тенисът принадлежи към групата на ракетните спортове. Други спортове от тази група са: тенис на маса, бадминтон, скуош, а напоследък и придобиващите популярност </a:t>
            </a:r>
            <a:r>
              <a:rPr lang="bg-BG" b="1" dirty="0" err="1"/>
              <a:t>падел</a:t>
            </a:r>
            <a:r>
              <a:rPr lang="bg-BG" b="1" dirty="0"/>
              <a:t> и </a:t>
            </a:r>
            <a:r>
              <a:rPr lang="bg-BG" b="1" dirty="0" err="1"/>
              <a:t>пикълбол</a:t>
            </a:r>
            <a:r>
              <a:rPr lang="bg-BG" b="1" dirty="0"/>
              <a:t> (от англ. ез. </a:t>
            </a:r>
            <a:r>
              <a:rPr lang="en-US" b="1" dirty="0"/>
              <a:t>“padel” </a:t>
            </a:r>
            <a:r>
              <a:rPr lang="bg-BG" b="1" dirty="0"/>
              <a:t>и </a:t>
            </a:r>
            <a:r>
              <a:rPr lang="en-US" b="1" dirty="0"/>
              <a:t>“pickleball”. </a:t>
            </a:r>
            <a:r>
              <a:rPr lang="en-US" dirty="0"/>
              <a:t> </a:t>
            </a:r>
            <a:r>
              <a:rPr lang="bg-BG" dirty="0"/>
              <a:t> </a:t>
            </a:r>
            <a:endParaRPr lang="en-US" dirty="0"/>
          </a:p>
          <a:p>
            <a:pPr algn="just"/>
            <a:endParaRPr lang="bg-BG" dirty="0"/>
          </a:p>
          <a:p>
            <a:pPr algn="just"/>
            <a:r>
              <a:rPr lang="bg-BG" b="1" dirty="0"/>
              <a:t>Тенисът се играе на игрище наречено корт. В българския език понякога грешно се използва понятието „тенис на корт“ за да се направи разграничение с тенис на маса.</a:t>
            </a:r>
            <a:endParaRPr lang="en-US" b="1" dirty="0"/>
          </a:p>
          <a:p>
            <a:pPr algn="just"/>
            <a:r>
              <a:rPr lang="bg-BG" b="1" dirty="0"/>
              <a:t>Необходимата екипировка включва тенис ракета, топки, а като облекло – тениска и къси панталони за мъжете, тениска и пола или цяла спортна рокля за жените, подходящи спортни обувки.</a:t>
            </a:r>
            <a:endParaRPr lang="en-US" b="1" dirty="0"/>
          </a:p>
          <a:p>
            <a:pPr algn="just"/>
            <a:r>
              <a:rPr lang="bg-BG" b="1" dirty="0"/>
              <a:t>Тенисът може да бъде както индивидуален така и групов спорт. В индивидуалния вариант двама души играят един срещу друг, докато в груповия се играе по двойки двама срещу двама.</a:t>
            </a:r>
            <a:r>
              <a:rPr lang="bg-BG" dirty="0"/>
              <a:t> </a:t>
            </a:r>
            <a:r>
              <a:rPr lang="bg-BG" b="1" dirty="0"/>
              <a:t>Докато при любителите могат да играят мъже срещу жени независимо дали индивидуално или по двойки, то при професионалните състезатели, в индивидуалните надпревари могат да играят 		само мъже срещу мъже или жени срещу жени, докато в състезанията по двойки 		могат да се играят и смесени двойки мъж и жена срещу мъж и жена.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pPr algn="ctr"/>
            <a:r>
              <a:rPr lang="bg-BG" dirty="0"/>
              <a:t>Основни и допълнителни удари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217420"/>
            <a:ext cx="4490827" cy="4056575"/>
          </a:xfrm>
        </p:spPr>
        <p:txBody>
          <a:bodyPr/>
          <a:lstStyle/>
          <a:p>
            <a:pPr algn="just"/>
            <a:r>
              <a:rPr lang="bg-BG" b="1" dirty="0"/>
              <a:t>За да практикуваме тенис на любителско ниво е достатъчно да владеем следните удари</a:t>
            </a:r>
            <a:r>
              <a:rPr lang="en-US" b="1" dirty="0"/>
              <a:t>:</a:t>
            </a:r>
          </a:p>
          <a:p>
            <a:pPr lvl="1" algn="just"/>
            <a:r>
              <a:rPr lang="bg-BG" b="1" dirty="0"/>
              <a:t>Форхенд (</a:t>
            </a:r>
            <a:r>
              <a:rPr lang="bg-BG" b="1" dirty="0" err="1"/>
              <a:t>дланов</a:t>
            </a:r>
            <a:r>
              <a:rPr lang="bg-BG" b="1" dirty="0"/>
              <a:t> удар)</a:t>
            </a:r>
            <a:endParaRPr lang="en-US" b="1" dirty="0"/>
          </a:p>
          <a:p>
            <a:pPr lvl="1" algn="just"/>
            <a:r>
              <a:rPr lang="bg-BG" b="1" dirty="0"/>
              <a:t>Бекхенд (обратен удар)</a:t>
            </a:r>
            <a:endParaRPr lang="en-US" b="1" dirty="0"/>
          </a:p>
          <a:p>
            <a:pPr lvl="1" algn="just"/>
            <a:r>
              <a:rPr lang="bg-BG" b="1" dirty="0"/>
              <a:t>Воле (удар от въздуха)</a:t>
            </a:r>
          </a:p>
          <a:p>
            <a:pPr lvl="1" algn="just"/>
            <a:r>
              <a:rPr lang="bg-BG" b="1" dirty="0"/>
              <a:t>Сервиз (удар над глава след подхвърляне на топката с ръка, с който стартираме разиграване).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881898" y="2217420"/>
            <a:ext cx="4490827" cy="4056575"/>
          </a:xfrm>
        </p:spPr>
        <p:txBody>
          <a:bodyPr/>
          <a:lstStyle/>
          <a:p>
            <a:pPr algn="just"/>
            <a:r>
              <a:rPr lang="bg-BG" b="1" dirty="0"/>
              <a:t>За игра на ниво напреднали любители или професионалисти е необходимо да владеем по-богата селекция от удари</a:t>
            </a:r>
            <a:r>
              <a:rPr lang="en-US" b="1" dirty="0"/>
              <a:t>:</a:t>
            </a:r>
          </a:p>
          <a:p>
            <a:pPr lvl="1" algn="just"/>
            <a:r>
              <a:rPr lang="bg-BG" b="1" dirty="0" err="1"/>
              <a:t>Топспин</a:t>
            </a:r>
            <a:r>
              <a:rPr lang="bg-BG" b="1" dirty="0"/>
              <a:t> форхенд и бекхенд (с горно въртеливо движение на топката)</a:t>
            </a:r>
            <a:endParaRPr lang="en-US" b="1" dirty="0"/>
          </a:p>
          <a:p>
            <a:pPr lvl="1" algn="just"/>
            <a:r>
              <a:rPr lang="bg-BG" b="1" dirty="0"/>
              <a:t>Сечен форхенд и бекхенд (с долно въртеливо движение на топката)</a:t>
            </a:r>
            <a:endParaRPr lang="en-US" b="1" dirty="0"/>
          </a:p>
          <a:p>
            <a:pPr lvl="1" algn="just"/>
            <a:r>
              <a:rPr lang="bg-BG" b="1" dirty="0"/>
              <a:t>Къса топка (</a:t>
            </a:r>
            <a:r>
              <a:rPr lang="bg-BG" b="1" dirty="0" err="1"/>
              <a:t>дропшот</a:t>
            </a:r>
            <a:r>
              <a:rPr lang="bg-BG" b="1" dirty="0"/>
              <a:t>) – топката попада близо до мрежата</a:t>
            </a:r>
            <a:endParaRPr lang="en-US" b="1" dirty="0"/>
          </a:p>
          <a:p>
            <a:pPr lvl="1" algn="just"/>
            <a:r>
              <a:rPr lang="bg-BG" b="1" dirty="0" err="1"/>
              <a:t>Смач</a:t>
            </a:r>
            <a:r>
              <a:rPr lang="bg-BG" b="1" dirty="0"/>
              <a:t> (удар от въздуха, но над глава)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334" y="2157595"/>
            <a:ext cx="4939666" cy="2542810"/>
          </a:xfrm>
        </p:spPr>
        <p:txBody>
          <a:bodyPr/>
          <a:lstStyle/>
          <a:p>
            <a:r>
              <a:rPr lang="bg-BG" dirty="0"/>
              <a:t>Форхенд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3632C-2D2E-7026-33B8-EE42DA4BDB5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010" y="457201"/>
            <a:ext cx="7440929" cy="1828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dirty="0"/>
              <a:t>Форхендът (</a:t>
            </a:r>
            <a:r>
              <a:rPr lang="bg-BG" b="1" dirty="0" err="1"/>
              <a:t>длановият</a:t>
            </a:r>
            <a:r>
              <a:rPr lang="bg-BG" b="1" dirty="0"/>
              <a:t> удар) обикновено се изпълнява с една ръка като движението на ръката (дланта) наподобява замахването на ръката при удрянето на шамар. Има случаи и в професионалния и в любителския тенис, в които форхендът се изпълнява с две ръце – Моника Селеш (при жените) и Фабрис </a:t>
            </a:r>
            <a:r>
              <a:rPr lang="bg-BG" b="1" dirty="0" err="1"/>
              <a:t>Санторо</a:t>
            </a:r>
            <a:r>
              <a:rPr lang="bg-BG" b="1" dirty="0"/>
              <a:t> (при мъжете).</a:t>
            </a:r>
            <a:endParaRPr lang="en-US" b="1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045A50C-6731-A383-0939-1E9F85D51452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443758" y="2388870"/>
            <a:ext cx="6831074" cy="3429000"/>
          </a:xfrm>
        </p:spPr>
      </p:pic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5E95E-15F3-F80E-2937-D0FF888A7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334" y="2157595"/>
            <a:ext cx="4939666" cy="2542810"/>
          </a:xfrm>
        </p:spPr>
        <p:txBody>
          <a:bodyPr/>
          <a:lstStyle/>
          <a:p>
            <a:r>
              <a:rPr lang="bg-BG" dirty="0"/>
              <a:t>Бекхенд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107C-3E68-FFDF-BD6C-9D6D3ED9CE2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bg-BG" b="1" dirty="0"/>
              <a:t>Бекхендът (обратният удар) се изпълнява чрез замах със обратната част на ръката (дланта). Може да се изпълнява и с една и с две ръце, като в съвременния тенис преобладават играчите, които го изпълняват с две ръце, тъй като се изисква по-кратко време за подготовка и по-къс замах с ракетата.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6746842-4C5E-E87B-6567-249E1E7218B1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96674" y="2762250"/>
            <a:ext cx="6550098" cy="3307079"/>
          </a:xfrm>
        </p:spPr>
      </p:pic>
    </p:spTree>
    <p:extLst>
      <p:ext uri="{BB962C8B-B14F-4D97-AF65-F5344CB8AC3E}">
        <p14:creationId xmlns:p14="http://schemas.microsoft.com/office/powerpoint/2010/main" val="219095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9DC4-8B30-98A0-5BAB-C78BA4A4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bg-BG" dirty="0"/>
              <a:t>Основни правила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FB3A-B62C-3DAB-4FD1-B4EBDD650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1451" y="2320290"/>
            <a:ext cx="5257800" cy="3953705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b="1" dirty="0"/>
              <a:t>Когато се играе на любителско ниво без да се отчита резултата, е достатъчно да се спазват следните основни правила</a:t>
            </a:r>
            <a:r>
              <a:rPr lang="bg-BG" dirty="0"/>
              <a:t>:</a:t>
            </a:r>
            <a:endParaRPr lang="en-US" dirty="0"/>
          </a:p>
          <a:p>
            <a:pPr lvl="1" algn="just"/>
            <a:r>
              <a:rPr lang="bg-BG" dirty="0"/>
              <a:t>Достатъчно е топката да прехвърля мрежата без значение колко пъти ще отскочи в полето на партньора;</a:t>
            </a:r>
            <a:r>
              <a:rPr lang="en-US" dirty="0"/>
              <a:t> </a:t>
            </a:r>
            <a:endParaRPr lang="bg-BG" dirty="0"/>
          </a:p>
          <a:p>
            <a:pPr lvl="1" algn="just"/>
            <a:r>
              <a:rPr lang="bg-BG" dirty="0"/>
              <a:t>При докосване на мрежата от топката и оставане </a:t>
            </a:r>
            <a:r>
              <a:rPr lang="bg-BG" dirty="0">
                <a:latin typeface="+mj-lt"/>
                <a:cs typeface="Times New Roman" panose="02020603050405020304" pitchFamily="18" charset="0"/>
              </a:rPr>
              <a:t>ѝ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/>
              <a:t>в същото поле, разиграването обикновено приключва;</a:t>
            </a:r>
            <a:endParaRPr lang="en-US" dirty="0"/>
          </a:p>
          <a:p>
            <a:pPr lvl="1" algn="just"/>
            <a:r>
              <a:rPr lang="bg-BG" dirty="0"/>
              <a:t>Не е задължително разиграването да започне със сервиз;</a:t>
            </a:r>
            <a:r>
              <a:rPr lang="en-US" dirty="0"/>
              <a:t> </a:t>
            </a:r>
            <a:endParaRPr lang="bg-BG" dirty="0"/>
          </a:p>
          <a:p>
            <a:pPr lvl="1" algn="just"/>
            <a:r>
              <a:rPr lang="bg-BG" dirty="0"/>
              <a:t>Едно разиграване може да продължи дори и при поредица от грешки на един или повече от играчите.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198AA-251D-4446-30C4-8F2FA7F6A7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89270" y="457200"/>
            <a:ext cx="5977890" cy="58167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b="1" dirty="0"/>
              <a:t>Когато се отчита резултата, независимо дали се играе на любителско или професионално ниво, трябва да се спазват следните основни правила:</a:t>
            </a:r>
          </a:p>
          <a:p>
            <a:r>
              <a:rPr lang="bg-BG" dirty="0"/>
              <a:t>След като прехвърли мрежата, топката може да отскочи в полето на партньора/противника само един път;</a:t>
            </a:r>
            <a:endParaRPr lang="en-US" dirty="0"/>
          </a:p>
          <a:p>
            <a:pPr algn="just"/>
            <a:r>
              <a:rPr lang="bg-BG" dirty="0"/>
              <a:t>При докосване на мрежата от топката и оставане </a:t>
            </a:r>
            <a:r>
              <a:rPr lang="bg-BG" dirty="0">
                <a:latin typeface="+mj-lt"/>
                <a:cs typeface="Times New Roman" panose="02020603050405020304" pitchFamily="18" charset="0"/>
              </a:rPr>
              <a:t>ѝ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/>
              <a:t>в същото поле, разиграването приключва в полза на играча от другата страна на мрежата;</a:t>
            </a:r>
            <a:endParaRPr lang="en-US" dirty="0"/>
          </a:p>
          <a:p>
            <a:pPr algn="just"/>
            <a:r>
              <a:rPr lang="bg-BG" dirty="0"/>
              <a:t>Разиграването започва със сервиз и приключва до завършващ удар или грешка на един от играчите;</a:t>
            </a:r>
            <a:endParaRPr lang="en-US" dirty="0"/>
          </a:p>
          <a:p>
            <a:r>
              <a:rPr lang="bg-BG" dirty="0"/>
              <a:t>Резултатът се отчита по определени правила;</a:t>
            </a:r>
          </a:p>
          <a:p>
            <a:pPr algn="just"/>
            <a:r>
              <a:rPr lang="bg-BG" dirty="0"/>
              <a:t>При любителите срещата приключва по уговорка между партньорите за игра до определен резултат, докато при професионалистите, до приключването на определен брой геймове и сетове (в зависимост от правилата на турнира).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DF57-7E6A-2064-54BF-975B4D78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3"/>
            <a:ext cx="6787747" cy="677991"/>
          </a:xfrm>
        </p:spPr>
        <p:txBody>
          <a:bodyPr/>
          <a:lstStyle/>
          <a:p>
            <a:r>
              <a:rPr lang="bg-BG" dirty="0"/>
              <a:t>Отчитане на резултата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02A41-BC58-D520-0C3F-326CC61E94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8591" y="697230"/>
            <a:ext cx="11944350" cy="6160770"/>
          </a:xfrm>
        </p:spPr>
        <p:txBody>
          <a:bodyPr/>
          <a:lstStyle/>
          <a:p>
            <a:pPr marL="0" indent="0" algn="just">
              <a:buNone/>
            </a:pPr>
            <a:r>
              <a:rPr lang="bg-BG" dirty="0"/>
              <a:t>Резултатът в една среща по тенис се отчита по определени правила, които могат да варират от един до друг турнир. Една среща се счита за приключила, когато се изиграят определен брой геймове и сетове, като победител е състезателят, който спечели последната точка. </a:t>
            </a:r>
          </a:p>
          <a:p>
            <a:pPr marL="0" indent="0" algn="just">
              <a:buNone/>
            </a:pPr>
            <a:r>
              <a:rPr lang="bg-BG" dirty="0"/>
              <a:t>В турнирите от т. нар. „Голям шлем“ (при мъжете в единичната надпревара) и някои други турнири (напр. за купа Дейвис) се играе в 3 от 5 сета, докато в другите турнири обикновено се играе в 2 от 3 сета. Един сет се счита за завършен при спечелването на 6 гейма от единия състезател или при два гейма разлика до 7 гейма, напр. 7-5. При равенство в геймовете 6-6 се играе дълъг гейм (т. нар. тайбрек, при който печели състезателят пръв достигнал до 7 точки или при равенство 6-6 точки, при достигане до разлика от 2 точки, напр. 8-6). </a:t>
            </a:r>
          </a:p>
          <a:p>
            <a:pPr marL="0" indent="0" algn="just">
              <a:buNone/>
            </a:pPr>
            <a:r>
              <a:rPr lang="bg-BG" dirty="0"/>
              <a:t>В самите геймове, резултатът се отчита по следната схема: 15:0, 15:15, 30:15, 30:30, 40:30, като спечелилия следващата точка след 40 печели гейма. При равенство 40:40 се играе до 2 точки разлика. </a:t>
            </a:r>
          </a:p>
          <a:p>
            <a:pPr marL="0" indent="0" algn="just">
              <a:buNone/>
            </a:pPr>
            <a:r>
              <a:rPr lang="bg-BG" dirty="0"/>
              <a:t>Във всеки един гейм, първият сервиз се изпълнява от дясното поле като при всяка следваща точка полето се променя последователно ляво – дясно – ляво – дясно до приключване </a:t>
            </a:r>
            <a:r>
              <a:rPr lang="bg-BG"/>
              <a:t>на гейма.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67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DC157-CCAC-AD87-49AD-F341E61C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3"/>
            <a:ext cx="10161270" cy="587668"/>
          </a:xfrm>
        </p:spPr>
        <p:txBody>
          <a:bodyPr/>
          <a:lstStyle/>
          <a:p>
            <a:r>
              <a:rPr lang="bg-BG" dirty="0"/>
              <a:t>Съоръжения за практикуване на тенис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94C7A-33BA-1298-046C-0291DF13959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59" y="902970"/>
            <a:ext cx="11395711" cy="5765458"/>
          </a:xfrm>
        </p:spPr>
        <p:txBody>
          <a:bodyPr/>
          <a:lstStyle/>
          <a:p>
            <a:pPr marL="0" indent="0" algn="just">
              <a:buNone/>
            </a:pPr>
            <a:r>
              <a:rPr lang="bg-BG" dirty="0"/>
              <a:t>Тенисът се практикува на игрище наречено корт, което е с определени размери и задължително по средата му има издигната мрежа, която също е с конкретна височина. Най-популярните настилки са:</a:t>
            </a:r>
          </a:p>
          <a:p>
            <a:pPr marL="457200" indent="-457200" algn="just">
              <a:buAutoNum type="arabicPeriod"/>
            </a:pPr>
            <a:r>
              <a:rPr lang="bg-BG" dirty="0"/>
              <a:t>Червен корт – настилка от ситно натрошена глина, и очертания които се маркират с вар. Изисква постоянна поддръжка като поливане с вода, подравняване със специална мрежа и др. Това е най-бавната настилка;</a:t>
            </a:r>
          </a:p>
          <a:p>
            <a:pPr marL="457200" indent="-457200" algn="just">
              <a:buAutoNum type="arabicPeriod"/>
            </a:pPr>
            <a:r>
              <a:rPr lang="bg-BG" dirty="0"/>
              <a:t>Твърд корт – изкуствена настилка, която се полага върху бетон. Не изисква специална поддръжка освен подсушаване след валежи от дъжд, когато се намира на открито. Сравнително бърза настилка, при която топката отскача нависоко;</a:t>
            </a:r>
          </a:p>
          <a:p>
            <a:pPr marL="457200" indent="-457200" algn="just">
              <a:buAutoNum type="arabicPeriod"/>
            </a:pPr>
            <a:r>
              <a:rPr lang="bg-BG" dirty="0"/>
              <a:t>Тревен корт – по-рядко срещан поради трудната поддръжка и бързото износване на тревната настилка. Това е най-бързата настилка, топката отскача ниско и често се хлъзга или отскача накриво поради неравности и става невъзможна за отиграване.</a:t>
            </a:r>
          </a:p>
          <a:p>
            <a:pPr marL="457200" indent="-457200" algn="just">
              <a:buAutoNum type="arabicPeriod"/>
            </a:pPr>
            <a:r>
              <a:rPr lang="bg-BG" dirty="0"/>
              <a:t>Килим – обикновено се постила в зали, а бързината може да варира.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881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sharepoint/v3"/>
    <ds:schemaRef ds:uri="http://www.w3.org/XML/1998/namespace"/>
    <ds:schemaRef ds:uri="71af3243-3dd4-4a8d-8c0d-dd76da1f02a5"/>
    <ds:schemaRef ds:uri="230e9df3-be65-4c73-a93b-d1236ebd677e"/>
    <ds:schemaRef ds:uri="http://schemas.microsoft.com/office/infopath/2007/PartnerControls"/>
    <ds:schemaRef ds:uri="http://schemas.openxmlformats.org/package/2006/metadata/core-properties"/>
    <ds:schemaRef ds:uri="16c05727-aa75-4e4a-9b5f-8a80a1165891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{A8F6CDE3-C385-4CF6-BFF1-1654F7CF617F}tf78853419_win32</Template>
  <TotalTime>187</TotalTime>
  <Words>1384</Words>
  <Application>Microsoft Office PowerPoint</Application>
  <PresentationFormat>Widescreen</PresentationFormat>
  <Paragraphs>72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Demi</vt:lpstr>
      <vt:lpstr>Times New Roman</vt:lpstr>
      <vt:lpstr>Custom</vt:lpstr>
      <vt:lpstr>PowerPoint Presentation</vt:lpstr>
      <vt:lpstr>Целева група</vt:lpstr>
      <vt:lpstr>Кратка информация за спорта тенис</vt:lpstr>
      <vt:lpstr>Основни и допълнителни удари</vt:lpstr>
      <vt:lpstr>Форхенд</vt:lpstr>
      <vt:lpstr>Бекхенд</vt:lpstr>
      <vt:lpstr>Основни правила</vt:lpstr>
      <vt:lpstr>Отчитане на резултата</vt:lpstr>
      <vt:lpstr>Съоръжения за практикуване на тенис</vt:lpstr>
      <vt:lpstr>Ползи от практикуването на тенис</vt:lpstr>
      <vt:lpstr>Бележки</vt:lpstr>
      <vt:lpstr>БЛАГОДАРЯ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Петър Димитров Тодоров</dc:creator>
  <cp:lastModifiedBy>Петър Димитров Тодоров</cp:lastModifiedBy>
  <cp:revision>3</cp:revision>
  <cp:lastPrinted>2024-11-17T22:27:27Z</cp:lastPrinted>
  <dcterms:created xsi:type="dcterms:W3CDTF">2024-11-17T16:51:37Z</dcterms:created>
  <dcterms:modified xsi:type="dcterms:W3CDTF">2024-11-17T22:32:08Z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